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85" r:id="rId5"/>
    <p:sldId id="280" r:id="rId6"/>
    <p:sldId id="292" r:id="rId7"/>
    <p:sldId id="293" r:id="rId8"/>
    <p:sldId id="286" r:id="rId9"/>
    <p:sldId id="287" r:id="rId10"/>
    <p:sldId id="288" r:id="rId11"/>
    <p:sldId id="290" r:id="rId12"/>
    <p:sldId id="291" r:id="rId13"/>
    <p:sldId id="289" r:id="rId14"/>
    <p:sldId id="294" r:id="rId15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00"/>
    <a:srgbClr val="00BAE1"/>
    <a:srgbClr val="00295C"/>
    <a:srgbClr val="865943"/>
    <a:srgbClr val="C4D82E"/>
    <a:srgbClr val="F9E018"/>
    <a:srgbClr val="815DC7"/>
    <a:srgbClr val="42AB0B"/>
    <a:srgbClr val="FEBE10"/>
    <a:srgbClr val="008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4699"/>
  </p:normalViewPr>
  <p:slideViewPr>
    <p:cSldViewPr>
      <p:cViewPr varScale="1">
        <p:scale>
          <a:sx n="115" d="100"/>
          <a:sy n="115" d="100"/>
        </p:scale>
        <p:origin x="1888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309D-2B55-811E-0D84-482E8DB4C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68" y="2116485"/>
            <a:ext cx="6479032" cy="1769715"/>
          </a:xfrm>
        </p:spPr>
        <p:txBody>
          <a:bodyPr/>
          <a:lstStyle/>
          <a:p>
            <a:r>
              <a:rPr lang="en-US" sz="4800" dirty="0"/>
              <a:t>Toronto Cycling Infrastructure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DA2C7-031F-8306-2D81-99EE58A16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6479032" cy="2215991"/>
          </a:xfrm>
        </p:spPr>
        <p:txBody>
          <a:bodyPr/>
          <a:lstStyle/>
          <a:p>
            <a:r>
              <a:rPr lang="en-US" sz="1600" dirty="0"/>
              <a:t>Richard Wen</a:t>
            </a:r>
          </a:p>
          <a:p>
            <a:endParaRPr lang="en-US" sz="1600" dirty="0"/>
          </a:p>
          <a:p>
            <a:r>
              <a:rPr lang="en-US" sz="1600" dirty="0"/>
              <a:t>Postdoctoral Fellow</a:t>
            </a:r>
          </a:p>
          <a:p>
            <a:r>
              <a:rPr lang="en-US" sz="1600" b="0" dirty="0"/>
              <a:t>Dalla Lana School of Public Health</a:t>
            </a:r>
          </a:p>
          <a:p>
            <a:r>
              <a:rPr lang="en-US" sz="1600" b="0" dirty="0"/>
              <a:t>University of Toronto</a:t>
            </a:r>
          </a:p>
          <a:p>
            <a:endParaRPr lang="en-US" sz="1600" b="0" dirty="0"/>
          </a:p>
          <a:p>
            <a:r>
              <a:rPr lang="en-US" sz="1600" b="0" i="1" dirty="0" err="1"/>
              <a:t>richard.wen@utoronto.ca</a:t>
            </a:r>
            <a:endParaRPr lang="en-US" sz="1600" b="0" i="1" dirty="0"/>
          </a:p>
          <a:p>
            <a:endParaRPr lang="en-US" sz="1600" b="0" i="1" dirty="0"/>
          </a:p>
          <a:p>
            <a:r>
              <a:rPr lang="en-US" sz="1600" b="0" dirty="0"/>
              <a:t>July 9, 2024</a:t>
            </a:r>
          </a:p>
        </p:txBody>
      </p:sp>
    </p:spTree>
    <p:extLst>
      <p:ext uri="{BB962C8B-B14F-4D97-AF65-F5344CB8AC3E}">
        <p14:creationId xmlns:p14="http://schemas.microsoft.com/office/powerpoint/2010/main" val="412762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7ACC8-D9C8-BF18-8593-EF2DCA36C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4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B021-A074-A6E1-ECAB-47A43C598341}"/>
              </a:ext>
            </a:extLst>
          </p:cNvPr>
          <p:cNvSpPr txBox="1"/>
          <p:nvPr/>
        </p:nvSpPr>
        <p:spPr>
          <a:xfrm>
            <a:off x="762000" y="1600200"/>
            <a:ext cx="12649200" cy="324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 the difference in installation years (74.5% Correct, 78.2% ±1 Year)?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the increase in cycling infrastructure?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2009-2022: 1.5% cycle track to 32.5% cycle track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COVID-19 period (after 2019):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&gt;6X net change in cycling infrastructure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6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2A11CE-1AEB-22C8-804C-66A0FE570259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1832945-A66E-EC1D-0B83-1095312981DE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pic>
        <p:nvPicPr>
          <p:cNvPr id="12" name="Picture 11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616575CE-2955-FB61-C899-8B1849DC1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5407A3-52AA-5011-44C0-D4DC82AC77C9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city of Toronto from 2010 to 2022: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D95141-941C-095B-0508-11CF576E276D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598533-53F9-3610-4892-B2B97AF055C9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3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Toronto Cycling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A992BD-F460-A9C3-51D9-576FB5F20233}"/>
              </a:ext>
            </a:extLst>
          </p:cNvPr>
          <p:cNvGrpSpPr>
            <a:grpSpLocks noChangeAspect="1"/>
          </p:cNvGrpSpPr>
          <p:nvPr/>
        </p:nvGrpSpPr>
        <p:grpSpPr>
          <a:xfrm>
            <a:off x="762000" y="1847158"/>
            <a:ext cx="8929255" cy="3355335"/>
            <a:chOff x="1544053" y="5891993"/>
            <a:chExt cx="2570747" cy="9660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0D1EAE-92F2-5C46-7BC7-84CBAF9F4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D833EDB-716C-5877-5B92-E57D510553F7}"/>
                </a:ext>
              </a:extLst>
            </p:cNvPr>
            <p:cNvSpPr/>
            <p:nvPr/>
          </p:nvSpPr>
          <p:spPr>
            <a:xfrm>
              <a:off x="1544053" y="5891993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r>
                <a:rPr lang="en-US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/dataset/cycling-network</a:t>
              </a:r>
            </a:p>
            <a:p>
              <a:pPr algn="ctr"/>
              <a:r>
                <a:rPr lang="en-US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(Downloaded January 2023)</a:t>
              </a:r>
            </a:p>
            <a:p>
              <a:pPr algn="ctr"/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A485EA-D0EA-3466-C8EA-6688EC991C80}"/>
              </a:ext>
            </a:extLst>
          </p:cNvPr>
          <p:cNvSpPr txBox="1"/>
          <p:nvPr/>
        </p:nvSpPr>
        <p:spPr>
          <a:xfrm>
            <a:off x="762000" y="5695158"/>
            <a:ext cx="12268200" cy="118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Types: Cycle tracks, bike lanes, neighborhood routes with sharrows, multi-use trails, signed cycling routes</a:t>
            </a:r>
          </a:p>
          <a:p>
            <a:pPr>
              <a:lnSpc>
                <a:spcPct val="114000"/>
              </a:lnSpc>
            </a:pPr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27537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Methods: Verification of Installations and Upgrades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0A25A-8E3D-F33B-D30B-44B809E2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2F42D-5299-BD9F-F77B-C0D95CE6509A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1865113-CF14-C8FA-3C4D-35D6AD3D9B1B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4" descr="Gsv">
              <a:extLst>
                <a:ext uri="{FF2B5EF4-FFF2-40B4-BE49-F238E27FC236}">
                  <a16:creationId xmlns:a16="http://schemas.microsoft.com/office/drawing/2014/main" id="{01A87433-8A17-397E-225A-317DFA47E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10BE2-0AD8-C58E-9326-F153CF965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544364-FA9D-BFC6-438F-3195336295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33E351-9AF4-69AA-6573-1B9C9B656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1003C1-BCC3-3629-9E75-0417A9D89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522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Methods: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65F41-35FD-14B8-8DD2-D7E66DB2C0A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EA8B2A2-D17B-480B-7547-E5F028D624E0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CA0055D-957F-E906-8AC2-BFBA8895E0E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BD8D2A7-B2F6-33B5-6686-B04C9A39808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A6939-57B4-9219-B00C-CAE40B464823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D774F65-8EC7-58B0-699B-5CCB62A5712B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192D75E-C7CD-3ABD-B5AC-5ADC7F90B2A4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4F7C616-7983-C7A7-9BAD-D53C48F9BCC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1D0F6B9-8729-A986-31B8-D4665F918E39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81ADBEF-5182-BE56-72E7-F492B3F16A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athematics with solid fill">
              <a:extLst>
                <a:ext uri="{FF2B5EF4-FFF2-40B4-BE49-F238E27FC236}">
                  <a16:creationId xmlns:a16="http://schemas.microsoft.com/office/drawing/2014/main" id="{506DC606-FBDD-392B-324D-DA6BEDD55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29" name="Graphic 28" descr="Caret Right with solid fill">
            <a:extLst>
              <a:ext uri="{FF2B5EF4-FFF2-40B4-BE49-F238E27FC236}">
                <a16:creationId xmlns:a16="http://schemas.microsoft.com/office/drawing/2014/main" id="{E451B3E6-FD02-C23A-5364-27E84E07F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967D0C4-D587-E7C3-9A27-62034B8674EA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F1C19F-1316-434A-291B-FAA69ADB4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Settings with solid fill">
              <a:extLst>
                <a:ext uri="{FF2B5EF4-FFF2-40B4-BE49-F238E27FC236}">
                  <a16:creationId xmlns:a16="http://schemas.microsoft.com/office/drawing/2014/main" id="{952E56AB-205A-6C0C-707C-CE82BD88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90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 descr="A flowchart of a flowchart&#10;&#10;Description automatically generated">
            <a:extLst>
              <a:ext uri="{FF2B5EF4-FFF2-40B4-BE49-F238E27FC236}">
                <a16:creationId xmlns:a16="http://schemas.microsoft.com/office/drawing/2014/main" id="{140442E3-336D-ED46-1270-4DFCD6EEE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0" b="7486"/>
          <a:stretch/>
        </p:blipFill>
        <p:spPr>
          <a:xfrm>
            <a:off x="762000" y="3429000"/>
            <a:ext cx="12234940" cy="3124200"/>
          </a:xfrm>
          <a:prstGeom prst="rect">
            <a:avLst/>
          </a:prstGeom>
        </p:spPr>
      </p:pic>
      <p:pic>
        <p:nvPicPr>
          <p:cNvPr id="5" name="Picture 4" descr="A flowchart of a flowchart&#10;&#10;Description automatically generated">
            <a:extLst>
              <a:ext uri="{FF2B5EF4-FFF2-40B4-BE49-F238E27FC236}">
                <a16:creationId xmlns:a16="http://schemas.microsoft.com/office/drawing/2014/main" id="{33A6407F-F354-F9D1-B4A9-6D645112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04"/>
          <a:stretch/>
        </p:blipFill>
        <p:spPr>
          <a:xfrm>
            <a:off x="762000" y="2160581"/>
            <a:ext cx="12234939" cy="13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E4A6A-B3C3-018B-5874-936217B8B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4111A7-1DFD-FA84-EBCD-4A9CCF5E6625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D926F7-850B-3CAB-7D0E-7A44F104D9EB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2FBB-8E13-B942-AA10-BCA991514A3D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DCD950-F39D-C274-BEB9-F7A83055C76D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3D514-D803-829C-1EA4-270750111AA1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1D4A8-C829-EEEA-9B7A-EC937EDEB6BF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248716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80C0E2-26BC-6AE2-F52D-5B4F5142F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t="73208" r="1839" b="3634"/>
          <a:stretch/>
        </p:blipFill>
        <p:spPr>
          <a:xfrm>
            <a:off x="936916" y="1866900"/>
            <a:ext cx="1216438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58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23E95-CCC8-0600-2A4E-4C0F6681B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71799"/>
          <a:stretch/>
        </p:blipFill>
        <p:spPr>
          <a:xfrm>
            <a:off x="673100" y="1426791"/>
            <a:ext cx="7099302" cy="3113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51176-65D3-881A-768F-30705D6B7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5849" b="25454"/>
          <a:stretch/>
        </p:blipFill>
        <p:spPr>
          <a:xfrm>
            <a:off x="762000" y="4497202"/>
            <a:ext cx="6420069" cy="2894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4554B-DFB4-2767-1A28-555AA9A14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4546" r="14525" b="2778"/>
          <a:stretch/>
        </p:blipFill>
        <p:spPr>
          <a:xfrm>
            <a:off x="7162800" y="4543239"/>
            <a:ext cx="6692027" cy="2848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713A-9670-CECF-5FE9-FE6D5DA99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1" t="81827" r="-532" b="9455"/>
          <a:stretch/>
        </p:blipFill>
        <p:spPr>
          <a:xfrm>
            <a:off x="7714753" y="1752600"/>
            <a:ext cx="3303767" cy="267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9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customXml/itemProps2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2914</TotalTime>
  <Words>274</Words>
  <Application>Microsoft Macintosh PowerPoint</Application>
  <PresentationFormat>Custom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Century Gothic</vt:lpstr>
      <vt:lpstr>Office Theme</vt:lpstr>
      <vt:lpstr>Toronto Cycling Infrastructure Questions</vt:lpstr>
      <vt:lpstr>Research Objectives</vt:lpstr>
      <vt:lpstr>Data: Toronto Cycling Network</vt:lpstr>
      <vt:lpstr>Methods: Verification of Installations and Upgrades</vt:lpstr>
      <vt:lpstr>Methods: Evaluation</vt:lpstr>
      <vt:lpstr>Results: Segment Inclusions and Exclusions</vt:lpstr>
      <vt:lpstr>Results: Installation Year Accuracy</vt:lpstr>
      <vt:lpstr>Results: Infrastructure per 1000 km of Roadway</vt:lpstr>
      <vt:lpstr>Results: Net Change per 1000 km of Roadway</vt:lpstr>
      <vt:lpstr>Results: Changes Since January 2020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162</cp:revision>
  <dcterms:created xsi:type="dcterms:W3CDTF">2019-01-15T21:43:35Z</dcterms:created>
  <dcterms:modified xsi:type="dcterms:W3CDTF">2024-07-07T03:56:48Z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